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0" r:id="rId3"/>
    <p:sldMasterId id="2147483684" r:id="rId4"/>
    <p:sldMasterId id="2147483696" r:id="rId5"/>
  </p:sldMasterIdLst>
  <p:notesMasterIdLst>
    <p:notesMasterId r:id="rId25"/>
  </p:notesMasterIdLst>
  <p:sldIdLst>
    <p:sldId id="256" r:id="rId6"/>
    <p:sldId id="258" r:id="rId7"/>
    <p:sldId id="257" r:id="rId8"/>
    <p:sldId id="259" r:id="rId9"/>
    <p:sldId id="260" r:id="rId10"/>
    <p:sldId id="262" r:id="rId11"/>
    <p:sldId id="263" r:id="rId12"/>
    <p:sldId id="264" r:id="rId13"/>
    <p:sldId id="266" r:id="rId14"/>
    <p:sldId id="265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embeddedFontLst>
    <p:embeddedFont>
      <p:font typeface="rayando" panose="02000000000000000000" pitchFamily="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ckwell" panose="02060603020205020403" pitchFamily="18" charset="0"/>
      <p:regular r:id="rId31"/>
      <p:bold r:id="rId32"/>
      <p:italic r:id="rId33"/>
      <p:boldItalic r:id="rId34"/>
    </p:embeddedFont>
    <p:embeddedFont>
      <p:font typeface="Berlin Sans FB" panose="020E0602020502020306" pitchFamily="34" charset="0"/>
      <p:regular r:id="rId35"/>
      <p:bold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Berlin Sans FB Demi" panose="020E0802020502020306" pitchFamily="34" charset="0"/>
      <p:bold r:id="rId39"/>
    </p:embeddedFont>
    <p:embeddedFont>
      <p:font typeface="Rockwell Extra Bold" panose="02060903040505020403" pitchFamily="18" charset="0"/>
      <p:bold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28" autoAdjust="0"/>
  </p:normalViewPr>
  <p:slideViewPr>
    <p:cSldViewPr>
      <p:cViewPr varScale="1">
        <p:scale>
          <a:sx n="63" d="100"/>
          <a:sy n="63" d="100"/>
        </p:scale>
        <p:origin x="-10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3B842-FF12-476A-B33B-89140B822E2F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7E20E-152F-4713-83A3-9EC6144AF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0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E20E-152F-4713-83A3-9EC6144AF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4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E20E-152F-4713-83A3-9EC6144AF06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E20E-152F-4713-83A3-9EC6144AF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4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E20E-152F-4713-83A3-9EC6144AF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E20E-152F-4713-83A3-9EC6144AF0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E20E-152F-4713-83A3-9EC6144AF06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E20E-152F-4713-83A3-9EC6144AF06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E20E-152F-4713-83A3-9EC6144AF06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E20E-152F-4713-83A3-9EC6144AF06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9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7E20E-152F-4713-83A3-9EC6144AF0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16175"/>
            <a:ext cx="7772400" cy="1470025"/>
          </a:xfrm>
        </p:spPr>
        <p:txBody>
          <a:bodyPr/>
          <a:lstStyle>
            <a:lvl1pPr>
              <a:defRPr sz="6600" b="1" cap="none" spc="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defRPr>
            </a:lvl1pPr>
          </a:lstStyle>
          <a:p>
            <a:r>
              <a:rPr lang="en-US" dirty="0" smtClean="0"/>
              <a:t>A CHURCH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1676400"/>
            <a:ext cx="6400800" cy="609600"/>
          </a:xfrm>
        </p:spPr>
        <p:txBody>
          <a:bodyPr/>
          <a:lstStyle>
            <a:lvl1pPr marL="0" indent="0" algn="ctr">
              <a:buNone/>
              <a:defRPr sz="3600" spc="600">
                <a:latin typeface="Rockwell" panose="02060603020205020403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Selecting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CA592-2888-4FB6-AFF9-A77D750D6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384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213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05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571A0-89B4-4004-8AB0-BFBF80B71B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05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12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6096000"/>
            <a:ext cx="4495800" cy="304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28CB2-D23C-4ED7-A700-4AC7544F3C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61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A9AD5-A278-4607-B4A3-D7215DD3D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11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D9D3-1C08-4A0E-BB86-5B701F95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96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90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  <a:lvl2pPr>
              <a:defRPr>
                <a:latin typeface="Berlin Sans FB" panose="020E0602020502020306" pitchFamily="34" charset="0"/>
              </a:defRPr>
            </a:lvl2pPr>
            <a:lvl3pPr>
              <a:defRPr>
                <a:latin typeface="Berlin Sans FB" panose="020E0602020502020306" pitchFamily="34" charset="0"/>
              </a:defRPr>
            </a:lvl3pPr>
            <a:lvl4pPr>
              <a:defRPr>
                <a:latin typeface="Berlin Sans FB" panose="020E0602020502020306" pitchFamily="34" charset="0"/>
              </a:defRPr>
            </a:lvl4pPr>
            <a:lvl5pPr>
              <a:defRPr>
                <a:latin typeface="Berlin Sans FB" panose="020E0602020502020306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779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80E5C-3331-458A-A909-74AA5CC25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873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0931C-E4CA-4248-BB26-169BBC941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73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E5C14-4E80-481F-B7AC-C509547855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0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E7E1-47F6-466B-AE11-4CFADBCDC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824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323A6-08FE-465C-80AD-4EF5C7768F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42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799"/>
            <a:ext cx="5486400" cy="28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AF44D-D0E1-4102-ABA2-CE8166851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28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3482-A21A-4A5C-BAFC-1EC27E3B4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596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143363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43364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1433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336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DECD91-82BF-4FAF-8C63-2AA4266343C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3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4033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92138-5100-4BEF-9394-2A40536E63A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34033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633EB-BCB2-4AA0-BEB2-DBB42C71229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3999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B36C0-8BE0-4757-910C-A99E802A1F8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259824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DD392-64EA-411F-87E1-67E7CD8CF5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706306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0C102-3D01-48DF-AA68-8D9F6B6025B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457228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EB837-DD6D-4A31-A092-367B01829E7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87186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D1DFA-2226-4084-A7BA-200F0BCC22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92416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3E253-B229-4E2E-87D4-13506D70A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10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7020E-6DBF-4901-BE70-854BB765AE3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49662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68929-CA3A-432D-8C10-361393AE9E7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58879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290BA-1E40-4422-B243-6702909553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81061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8D9D3-1C08-4A0E-BB86-5B701F9595C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>
            <a:lvl1pPr>
              <a:defRPr>
                <a:latin typeface="Berlin Sans FB" panose="020E0602020502020306" pitchFamily="34" charset="0"/>
              </a:defRPr>
            </a:lvl1pPr>
            <a:lvl2pPr>
              <a:defRPr>
                <a:latin typeface="Berlin Sans FB" panose="020E0602020502020306" pitchFamily="34" charset="0"/>
              </a:defRPr>
            </a:lvl2pPr>
            <a:lvl3pPr>
              <a:defRPr>
                <a:latin typeface="Berlin Sans FB" panose="020E0602020502020306" pitchFamily="34" charset="0"/>
              </a:defRPr>
            </a:lvl3pPr>
            <a:lvl4pPr>
              <a:defRPr>
                <a:latin typeface="Berlin Sans FB" panose="020E0602020502020306" pitchFamily="34" charset="0"/>
              </a:defRPr>
            </a:lvl4pPr>
            <a:lvl5pPr>
              <a:defRPr>
                <a:latin typeface="Berlin Sans FB" panose="020E0602020502020306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5B99C-F0BF-406A-88A2-A7FBD97329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5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80E5C-3331-458A-A909-74AA5CC25C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6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0931C-E4CA-4248-BB26-169BBC941A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E5C14-4E80-481F-B7AC-C509547855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1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CE7E1-47F6-466B-AE11-4CFADBCDC1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0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88CBE-435D-4D6D-AAAE-241E919954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23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799"/>
            <a:ext cx="5486400" cy="2898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AF44D-D0E1-4102-ABA2-CE8166851E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87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E3482-A21A-4A5C-BAFC-1EC27E3B47B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6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431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419600" cy="38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79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47A9F0A-BDB1-4804-9840-1434F454E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26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4EAD0-EF58-4E75-8F44-146BF0B91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667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311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396AF-3112-40F1-8280-CEB8A0E0D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27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9228F-3718-4EB8-A48F-59432FAAB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80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44EB7-9CAF-4533-B3FB-A7603B422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848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microsoft.com/office/2007/relationships/hdphoto" Target="../media/hdphoto3.wdp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microsoft.com/office/2007/relationships/hdphoto" Target="../media/hdphoto3.wdp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 descr="jesus christ head of church_t_n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A3C4CD-6818-49C9-99E5-16FBCC34C5B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7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anose="020E0602020502020306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anose="020E0602020502020306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anose="020E0602020502020306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anose="020E0602020502020306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8" name="Picture 46" descr="jesus christ head of church_c_nt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1"/>
            <a:ext cx="82296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C9E0F-F5E5-4205-8282-74E074F4E14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953000" y="54864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effectLst/>
              <a:latin typeface="Rockwell Extra Bold" panose="020609030405050204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Rockwell" panose="02060603020205020403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Rockwell" panose="02060603020205020403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Rockwell" panose="02060603020205020403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Rockwell" panose="02060603020205020403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15" descr="membership class_cb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94" y="182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5BAB49-82EA-48A4-BE07-F69F693578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3810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effectLst/>
              <a:latin typeface="Rockwell Extra Bold" panose="020609030405050204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8" r:id="rId6"/>
    <p:sldLayoutId id="2147483679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anose="020E0602020502020306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anose="020E0602020502020306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anose="020E0602020502020306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anose="020E0602020502020306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423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1423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1423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3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23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51B9D42-5991-43F7-81FA-F59B9FEDD56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6950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5" name="Picture 15" descr="membership class_cb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994" y="1828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5BAB49-82EA-48A4-BE07-F69F6935786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10200" y="381000"/>
            <a:ext cx="3604389" cy="76944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Rockwell" panose="02060603020205020403" pitchFamily="18" charset="0"/>
              </a:rPr>
              <a:t>Selecting</a:t>
            </a:r>
          </a:p>
          <a:p>
            <a:r>
              <a:rPr lang="en-US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CC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 Church</a:t>
            </a:r>
            <a:endParaRPr lang="en-US" dirty="0">
              <a:solidFill>
                <a:srgbClr val="CC6600"/>
              </a:solidFill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9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ayando" panose="02000000000000000000" pitchFamily="2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" panose="020E0602020502020306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" panose="020E0602020502020306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" panose="020E0602020502020306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" panose="020E0602020502020306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CHURCH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Selecting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3810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spc="600" dirty="0" smtClean="0"/>
              <a:t>Of God’s Choice</a:t>
            </a:r>
            <a:endParaRPr lang="en-US" sz="2400" i="1" spc="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Oval 2"/>
          <p:cNvSpPr>
            <a:spLocks noChangeArrowheads="1"/>
          </p:cNvSpPr>
          <p:nvPr/>
        </p:nvSpPr>
        <p:spPr bwMode="auto">
          <a:xfrm>
            <a:off x="152400" y="152400"/>
            <a:ext cx="8839200" cy="14478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Rockwell Extra Bold" panose="02060903040505020403" pitchFamily="18" charset="0"/>
              </a:rPr>
              <a:t>How To Determine What Is</a:t>
            </a:r>
          </a:p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Rockwell Extra Bold" panose="02060903040505020403" pitchFamily="18" charset="0"/>
              </a:rPr>
              <a:t>Authorized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5800" y="2438400"/>
            <a:ext cx="3124200" cy="3935413"/>
            <a:chOff x="3048000" y="2438400"/>
            <a:chExt cx="3124200" cy="3935413"/>
          </a:xfrm>
        </p:grpSpPr>
        <p:sp>
          <p:nvSpPr>
            <p:cNvPr id="140292" name="Text Box 4"/>
            <p:cNvSpPr txBox="1">
              <a:spLocks noChangeArrowheads="1"/>
            </p:cNvSpPr>
            <p:nvPr/>
          </p:nvSpPr>
          <p:spPr bwMode="auto">
            <a:xfrm>
              <a:off x="3048000" y="2438400"/>
              <a:ext cx="3124200" cy="3935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dirty="0">
                  <a:latin typeface="Tahoma" pitchFamily="34" charset="0"/>
                </a:rPr>
                <a:t>Command/</a:t>
              </a:r>
            </a:p>
            <a:p>
              <a:pPr algn="ctr" eaLnBrk="0" hangingPunct="0"/>
              <a:r>
                <a:rPr lang="en-US" sz="2800" dirty="0">
                  <a:latin typeface="Tahoma" pitchFamily="34" charset="0"/>
                </a:rPr>
                <a:t>Direct</a:t>
              </a:r>
            </a:p>
            <a:p>
              <a:pPr algn="ctr" eaLnBrk="0" hangingPunct="0"/>
              <a:r>
                <a:rPr lang="en-US" sz="2800" dirty="0">
                  <a:latin typeface="Tahoma" pitchFamily="34" charset="0"/>
                </a:rPr>
                <a:t>Statement</a:t>
              </a:r>
            </a:p>
            <a:p>
              <a:pPr algn="ctr" eaLnBrk="0" hangingPunct="0"/>
              <a:endParaRPr lang="en-US" sz="2800" dirty="0">
                <a:latin typeface="Tahoma" pitchFamily="34" charset="0"/>
              </a:endParaRPr>
            </a:p>
            <a:p>
              <a:pPr algn="ctr" eaLnBrk="0" hangingPunct="0"/>
              <a:r>
                <a:rPr lang="en-US" sz="2800" dirty="0">
                  <a:latin typeface="Tahoma" pitchFamily="34" charset="0"/>
                </a:rPr>
                <a:t>Approved</a:t>
              </a:r>
            </a:p>
            <a:p>
              <a:pPr algn="ctr" eaLnBrk="0" hangingPunct="0"/>
              <a:r>
                <a:rPr lang="en-US" sz="2800" dirty="0">
                  <a:latin typeface="Tahoma" pitchFamily="34" charset="0"/>
                </a:rPr>
                <a:t>Example</a:t>
              </a:r>
            </a:p>
            <a:p>
              <a:pPr algn="ctr" eaLnBrk="0" hangingPunct="0"/>
              <a:endParaRPr lang="en-US" sz="2800" dirty="0">
                <a:latin typeface="Tahoma" pitchFamily="34" charset="0"/>
              </a:endParaRPr>
            </a:p>
            <a:p>
              <a:pPr algn="ctr" eaLnBrk="0" hangingPunct="0"/>
              <a:r>
                <a:rPr lang="en-US" sz="2800" dirty="0">
                  <a:latin typeface="Tahoma" pitchFamily="34" charset="0"/>
                </a:rPr>
                <a:t>Necessary</a:t>
              </a:r>
            </a:p>
            <a:p>
              <a:pPr algn="ctr" eaLnBrk="0" hangingPunct="0"/>
              <a:r>
                <a:rPr lang="en-US" sz="2800" dirty="0">
                  <a:latin typeface="Tahoma" pitchFamily="34" charset="0"/>
                </a:rPr>
                <a:t>Inference</a:t>
              </a:r>
            </a:p>
          </p:txBody>
        </p:sp>
        <p:sp>
          <p:nvSpPr>
            <p:cNvPr id="140293" name="AutoShape 5"/>
            <p:cNvSpPr>
              <a:spLocks noChangeArrowheads="1"/>
            </p:cNvSpPr>
            <p:nvPr/>
          </p:nvSpPr>
          <p:spPr bwMode="auto">
            <a:xfrm>
              <a:off x="5562600" y="2971800"/>
              <a:ext cx="381000" cy="304800"/>
            </a:xfrm>
            <a:prstGeom prst="chevron">
              <a:avLst>
                <a:gd name="adj" fmla="val 703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4" name="AutoShape 6"/>
            <p:cNvSpPr>
              <a:spLocks noChangeArrowheads="1"/>
            </p:cNvSpPr>
            <p:nvPr/>
          </p:nvSpPr>
          <p:spPr bwMode="auto">
            <a:xfrm>
              <a:off x="5562600" y="4495800"/>
              <a:ext cx="381000" cy="304800"/>
            </a:xfrm>
            <a:prstGeom prst="chevron">
              <a:avLst>
                <a:gd name="adj" fmla="val 703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5" name="AutoShape 7"/>
            <p:cNvSpPr>
              <a:spLocks noChangeArrowheads="1"/>
            </p:cNvSpPr>
            <p:nvPr/>
          </p:nvSpPr>
          <p:spPr bwMode="auto">
            <a:xfrm>
              <a:off x="5562600" y="5715000"/>
              <a:ext cx="381000" cy="304800"/>
            </a:xfrm>
            <a:prstGeom prst="chevron">
              <a:avLst>
                <a:gd name="adj" fmla="val 7031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302" name="Group 14"/>
          <p:cNvGrpSpPr>
            <a:grpSpLocks/>
          </p:cNvGrpSpPr>
          <p:nvPr/>
        </p:nvGrpSpPr>
        <p:grpSpPr bwMode="auto">
          <a:xfrm>
            <a:off x="4267200" y="1990725"/>
            <a:ext cx="2743200" cy="4497388"/>
            <a:chOff x="144" y="1295"/>
            <a:chExt cx="1728" cy="2833"/>
          </a:xfrm>
        </p:grpSpPr>
        <p:sp>
          <p:nvSpPr>
            <p:cNvPr id="140303" name="Rectangle 15"/>
            <p:cNvSpPr>
              <a:spLocks noChangeArrowheads="1"/>
            </p:cNvSpPr>
            <p:nvPr/>
          </p:nvSpPr>
          <p:spPr bwMode="auto">
            <a:xfrm>
              <a:off x="144" y="1632"/>
              <a:ext cx="1728" cy="249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342900" indent="-342900" algn="ctr" eaLnBrk="0" hangingPunct="0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</a:rPr>
                <a:t>Observance</a:t>
              </a:r>
            </a:p>
            <a:p>
              <a:pPr marL="342900" indent="-342900" algn="ctr" eaLnBrk="0" hangingPunct="0"/>
              <a:r>
                <a:rPr lang="en-US" sz="2400" i="1" dirty="0">
                  <a:solidFill>
                    <a:schemeClr val="folHlink"/>
                  </a:solidFill>
                  <a:latin typeface="Tahoma" pitchFamily="34" charset="0"/>
                </a:rPr>
                <a:t>1 Cor. 11:23-24</a:t>
              </a:r>
            </a:p>
            <a:p>
              <a:pPr marL="342900" indent="-342900" algn="ctr" eaLnBrk="0" hangingPunct="0"/>
              <a:endParaRPr lang="en-US" sz="2800" dirty="0">
                <a:latin typeface="Tahoma" pitchFamily="34" charset="0"/>
              </a:endParaRPr>
            </a:p>
            <a:p>
              <a:pPr marL="342900" indent="-342900" algn="ctr" eaLnBrk="0" hangingPunct="0"/>
              <a:r>
                <a:rPr lang="en-US" sz="2800" dirty="0" smtClean="0">
                  <a:solidFill>
                    <a:schemeClr val="bg1"/>
                  </a:solidFill>
                  <a:latin typeface="Tahoma" pitchFamily="34" charset="0"/>
                </a:rPr>
                <a:t>Time</a:t>
              </a:r>
              <a:endParaRPr lang="en-US" sz="28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marL="342900" indent="-342900" algn="ctr" eaLnBrk="0" hangingPunct="0"/>
              <a:r>
                <a:rPr lang="en-US" sz="2400" i="1" dirty="0">
                  <a:solidFill>
                    <a:schemeClr val="folHlink"/>
                  </a:solidFill>
                  <a:latin typeface="Tahoma" pitchFamily="34" charset="0"/>
                </a:rPr>
                <a:t>Acts 20:7</a:t>
              </a:r>
            </a:p>
            <a:p>
              <a:pPr marL="342900" indent="-342900" algn="ctr" eaLnBrk="0" hangingPunct="0"/>
              <a:endParaRPr lang="en-US" sz="2800" dirty="0">
                <a:latin typeface="Tahoma" pitchFamily="34" charset="0"/>
              </a:endParaRPr>
            </a:p>
            <a:p>
              <a:pPr marL="342900" indent="-342900" algn="ctr" eaLnBrk="0" hangingPunct="0"/>
              <a:r>
                <a:rPr lang="en-US" sz="2800" dirty="0">
                  <a:solidFill>
                    <a:schemeClr val="bg1"/>
                  </a:solidFill>
                  <a:latin typeface="Tahoma" pitchFamily="34" charset="0"/>
                </a:rPr>
                <a:t>Frequency</a:t>
              </a:r>
            </a:p>
            <a:p>
              <a:pPr marL="342900" indent="-342900" algn="ctr" eaLnBrk="0" hangingPunct="0"/>
              <a:r>
                <a:rPr lang="en-US" sz="2400" i="1" dirty="0">
                  <a:solidFill>
                    <a:schemeClr val="folHlink"/>
                  </a:solidFill>
                  <a:latin typeface="Tahoma" pitchFamily="34" charset="0"/>
                </a:rPr>
                <a:t>Acts 20:7</a:t>
              </a:r>
            </a:p>
          </p:txBody>
        </p:sp>
        <p:sp>
          <p:nvSpPr>
            <p:cNvPr id="140304" name="Text Box 16"/>
            <p:cNvSpPr txBox="1">
              <a:spLocks noChangeArrowheads="1"/>
            </p:cNvSpPr>
            <p:nvPr/>
          </p:nvSpPr>
          <p:spPr bwMode="auto">
            <a:xfrm>
              <a:off x="228" y="1295"/>
              <a:ext cx="15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i="1" dirty="0" smtClean="0"/>
                <a:t>Lord’s </a:t>
              </a:r>
              <a:r>
                <a:rPr lang="en-US" sz="2800" i="1" dirty="0"/>
                <a:t>Supper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65128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76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639825"/>
              </p:ext>
            </p:extLst>
          </p:nvPr>
        </p:nvGraphicFramePr>
        <p:xfrm>
          <a:off x="609600" y="990600"/>
          <a:ext cx="8229600" cy="4937887"/>
        </p:xfrm>
        <a:graphic>
          <a:graphicData uri="http://schemas.openxmlformats.org/drawingml/2006/table">
            <a:tbl>
              <a:tblPr/>
              <a:tblGrid>
                <a:gridCol w="4191000"/>
                <a:gridCol w="3810000"/>
                <a:gridCol w="228600"/>
              </a:tblGrid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Berlin Sans FB Demi" panose="020E0802020502020306" pitchFamily="34" charset="0"/>
                        </a:rPr>
                        <a:t>Command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8C0000"/>
                            </a:outerShdw>
                          </a:effectLst>
                          <a:latin typeface="Berlin Sans FB Demi" panose="020E0802020502020306" pitchFamily="34" charset="0"/>
                        </a:rPr>
                        <a:t>Aid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Eat Bread – 1 Cor. 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Table, plates 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Baptize – Matt. 28:19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Baptistry, heater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Sing – Eph. 5:19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Books, Tuner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Contribute – 1 Cor. 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Basket, Account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9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Provide meals for social &amp; rec. purposes (???)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Kitchen,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 Demi" panose="020E0802020502020306" pitchFamily="34" charset="0"/>
                        </a:rPr>
                        <a:t>Fellowship Hall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5478" name="AutoShape 70"/>
          <p:cNvSpPr>
            <a:spLocks noChangeArrowheads="1"/>
          </p:cNvSpPr>
          <p:nvPr/>
        </p:nvSpPr>
        <p:spPr bwMode="auto">
          <a:xfrm rot="4071657">
            <a:off x="1584443" y="3177112"/>
            <a:ext cx="1981200" cy="2286000"/>
          </a:xfrm>
          <a:prstGeom prst="rightArrowCallout">
            <a:avLst>
              <a:gd name="adj1" fmla="val 28846"/>
              <a:gd name="adj2" fmla="val 28846"/>
              <a:gd name="adj3" fmla="val 16667"/>
              <a:gd name="adj4" fmla="val 66667"/>
            </a:avLst>
          </a:prstGeom>
          <a:solidFill>
            <a:schemeClr val="tx1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Question: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Where is the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Authority?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6997" y="518160"/>
            <a:ext cx="3140603" cy="6248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400" b="1" spc="30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accent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Authority</a:t>
            </a:r>
            <a:endParaRPr lang="en-US" sz="2400" b="1" spc="300" dirty="0">
              <a:ln w="12700">
                <a:solidFill>
                  <a:srgbClr val="000000"/>
                </a:solidFill>
                <a:prstDash val="solid"/>
              </a:ln>
              <a:solidFill>
                <a:schemeClr val="accent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might respond…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“We have restrooms, sinks, water fountains, and cry rooms, why not a kitchen?”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These are not provided for entertainment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These are expedient accommodations for the command to assemble (Heb. 10:25)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They fall in with song books for singing, lights for seeing, heat for winter, and air conditioning for summer meetings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Would it make sense to advertise?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“Join in fellowship at the church restroom!” 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“Join us at 7:30 for a ‘water drinking’ at the church fountain!”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9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636"/>
            <a:ext cx="8153400" cy="138300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en-US" sz="2400" dirty="0"/>
              <a:t>Acts 2:42, “And they continued steadfastly in the apostles’ doctrine and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fellowship</a:t>
            </a:r>
            <a:r>
              <a:rPr lang="en-US" sz="2400" dirty="0"/>
              <a:t>, in the breaking of bread, and in prayers</a:t>
            </a:r>
            <a:r>
              <a:rPr lang="en-US" sz="2400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Rockwell Extra Bold" panose="02060903040505020403" pitchFamily="18" charset="0"/>
              </a:rPr>
              <a:t>Does Acts 2:42 authorize a church kitchen?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“IF” redefine “fellowship” as “eating together”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 could authorize a “church arcade” by defining “fellowship” as </a:t>
            </a:r>
            <a:r>
              <a:rPr lang="en-US" i="1" dirty="0" smtClean="0"/>
              <a:t>playing together</a:t>
            </a:r>
            <a:r>
              <a:rPr lang="en-US" dirty="0" smtClean="0"/>
              <a:t>!</a:t>
            </a:r>
          </a:p>
          <a:p>
            <a:pPr marL="914400" lvl="1" indent="-457200"/>
            <a:r>
              <a:rPr lang="en-US" dirty="0" smtClean="0"/>
              <a:t>“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fellowship</a:t>
            </a:r>
            <a:r>
              <a:rPr lang="en-US" dirty="0" smtClean="0"/>
              <a:t>” (2:42) is imagined to mean eating common meals together…</a:t>
            </a:r>
            <a:r>
              <a:rPr lang="en-US" b="1" dirty="0" smtClean="0"/>
              <a:t>does it make sense? </a:t>
            </a:r>
          </a:p>
          <a:p>
            <a:pPr marL="914400" lvl="1" indent="-457200"/>
            <a:r>
              <a:rPr lang="en-US" dirty="0"/>
              <a:t>“And they continued steadfastly in the apostles’ doctrine and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eating common meals together</a:t>
            </a:r>
            <a:r>
              <a:rPr lang="en-US" dirty="0" smtClean="0"/>
              <a:t>, </a:t>
            </a:r>
            <a:r>
              <a:rPr lang="en-US" dirty="0"/>
              <a:t>in the breaking of bread, and in </a:t>
            </a:r>
            <a:r>
              <a:rPr lang="en-US" dirty="0" smtClean="0"/>
              <a:t>prayers?”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891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636"/>
            <a:ext cx="8153400" cy="138300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en-US" sz="2400" dirty="0"/>
              <a:t>Acts 2:42, “And they continued steadfastly in the apostles’ doctrine and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fellowship</a:t>
            </a:r>
            <a:r>
              <a:rPr lang="en-US" sz="2400" dirty="0"/>
              <a:t>, in the breaking of bread, and in prayers</a:t>
            </a:r>
            <a:r>
              <a:rPr lang="en-US" sz="2400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Rockwell Extra Bold" panose="02060903040505020403" pitchFamily="18" charset="0"/>
              </a:rPr>
              <a:t>“Fellowship” in Acts 2:42 DOES NOT authorize a church kitchen?</a:t>
            </a:r>
          </a:p>
          <a:p>
            <a:pPr marL="914400" lvl="1" indent="-457200"/>
            <a:r>
              <a:rPr lang="en-US" dirty="0" smtClean="0"/>
              <a:t>CONTEXT…“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fellowship</a:t>
            </a:r>
            <a:r>
              <a:rPr lang="en-US" dirty="0" smtClean="0"/>
              <a:t>” here means sharing in a gift or contribution (2:44, 45; 4:34-37)</a:t>
            </a:r>
            <a:endParaRPr lang="en-US" dirty="0"/>
          </a:p>
          <a:p>
            <a:pPr marL="1314450" lvl="2" indent="-457200"/>
            <a:r>
              <a:rPr lang="en-US" dirty="0" smtClean="0"/>
              <a:t>They had the same </a:t>
            </a:r>
            <a:r>
              <a:rPr lang="en-US" b="1" dirty="0" smtClean="0">
                <a:solidFill>
                  <a:schemeClr val="accent1"/>
                </a:solidFill>
              </a:rPr>
              <a:t>standard</a:t>
            </a:r>
            <a:r>
              <a:rPr lang="en-US" dirty="0" smtClean="0"/>
              <a:t>—apostolic doctrine</a:t>
            </a:r>
          </a:p>
          <a:p>
            <a:pPr marL="1314450" lvl="2" indent="-457200"/>
            <a:r>
              <a:rPr lang="en-US" dirty="0" smtClean="0"/>
              <a:t>They had the same </a:t>
            </a:r>
            <a:r>
              <a:rPr lang="en-US" b="1" dirty="0" smtClean="0">
                <a:solidFill>
                  <a:schemeClr val="accent1"/>
                </a:solidFill>
              </a:rPr>
              <a:t>faith</a:t>
            </a:r>
            <a:r>
              <a:rPr lang="en-US" dirty="0" smtClean="0"/>
              <a:t>—all who believed</a:t>
            </a:r>
          </a:p>
          <a:p>
            <a:pPr marL="1314450" lvl="2" indent="-457200"/>
            <a:r>
              <a:rPr lang="en-US" dirty="0" smtClean="0"/>
              <a:t>They had the same </a:t>
            </a:r>
            <a:r>
              <a:rPr lang="en-US" b="1" dirty="0" smtClean="0">
                <a:solidFill>
                  <a:schemeClr val="accent1"/>
                </a:solidFill>
              </a:rPr>
              <a:t>care</a:t>
            </a:r>
            <a:r>
              <a:rPr lang="en-US" dirty="0" smtClean="0"/>
              <a:t>—sold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possessions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goods</a:t>
            </a:r>
            <a:r>
              <a:rPr lang="en-US" dirty="0" smtClean="0"/>
              <a:t> to provide for any believer who had need (2:44, 45)</a:t>
            </a:r>
          </a:p>
          <a:p>
            <a:pPr marL="1771650" lvl="3" indent="-457200"/>
            <a:r>
              <a:rPr lang="en-US" dirty="0" smtClean="0"/>
              <a:t>Not, “they constructed a large kitchen and hall so that they could eat fried chicken and coleslaw together”</a:t>
            </a:r>
          </a:p>
        </p:txBody>
      </p:sp>
    </p:spTree>
    <p:extLst>
      <p:ext uri="{BB962C8B-B14F-4D97-AF65-F5344CB8AC3E}">
        <p14:creationId xmlns:p14="http://schemas.microsoft.com/office/powerpoint/2010/main" val="23345879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636"/>
            <a:ext cx="8153400" cy="138300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en-US" sz="2400" dirty="0"/>
              <a:t>Acts 2:42, “And they continued steadfastly in the apostles’ doctrine and </a:t>
            </a:r>
            <a:r>
              <a:rPr lang="en-US" sz="2400" dirty="0">
                <a:solidFill>
                  <a:schemeClr val="tx1"/>
                </a:solidFill>
              </a:rPr>
              <a:t>fellowship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in the breaking of bread</a:t>
            </a:r>
            <a:r>
              <a:rPr lang="en-US" sz="2400" dirty="0"/>
              <a:t>, and in prayers</a:t>
            </a:r>
            <a:r>
              <a:rPr lang="en-US" sz="2400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Rockwell Extra Bold" panose="02060903040505020403" pitchFamily="18" charset="0"/>
              </a:rPr>
              <a:t>Does “breaking of bread” in Acts 2:42 authorize a church </a:t>
            </a:r>
            <a:r>
              <a:rPr lang="en-US" sz="2800" dirty="0" smtClean="0">
                <a:latin typeface="Rockwell Extra Bold" panose="02060903040505020403" pitchFamily="18" charset="0"/>
              </a:rPr>
              <a:t>to “Bake Bread” for a common meal?</a:t>
            </a:r>
            <a:endParaRPr lang="en-US" sz="2800" dirty="0" smtClean="0">
              <a:latin typeface="Rockwell Extra Bold" panose="02060903040505020403" pitchFamily="18" charset="0"/>
            </a:endParaRPr>
          </a:p>
          <a:p>
            <a:pPr marL="914400" lvl="1" indent="-457200"/>
            <a:r>
              <a:rPr lang="en-US" dirty="0"/>
              <a:t>The “breaking of bread” is distinguished from “fellowship” and “prayers”</a:t>
            </a:r>
          </a:p>
          <a:p>
            <a:pPr marL="1314450" lvl="2" indent="-457200"/>
            <a:r>
              <a:rPr lang="en-US" dirty="0"/>
              <a:t>It does not mean there is no fellowship in </a:t>
            </a:r>
            <a:r>
              <a:rPr lang="en-US" dirty="0" smtClean="0"/>
              <a:t>“the </a:t>
            </a:r>
            <a:r>
              <a:rPr lang="en-US" dirty="0"/>
              <a:t>breaking of </a:t>
            </a:r>
            <a:r>
              <a:rPr lang="en-US" dirty="0" smtClean="0"/>
              <a:t>bread”</a:t>
            </a:r>
            <a:endParaRPr lang="en-US" dirty="0"/>
          </a:p>
          <a:p>
            <a:pPr marL="1314450" lvl="2" indent="-457200"/>
            <a:r>
              <a:rPr lang="en-US" dirty="0"/>
              <a:t>It does not mean there are no prayers connected with </a:t>
            </a:r>
            <a:r>
              <a:rPr lang="en-US" dirty="0" smtClean="0"/>
              <a:t>“the </a:t>
            </a:r>
            <a:r>
              <a:rPr lang="en-US" dirty="0"/>
              <a:t>breaking of </a:t>
            </a:r>
            <a:r>
              <a:rPr lang="en-US" dirty="0" smtClean="0"/>
              <a:t>bread”</a:t>
            </a:r>
            <a:endParaRPr lang="en-US" dirty="0"/>
          </a:p>
          <a:p>
            <a:pPr marL="1314450" lvl="2" indent="-457200"/>
            <a:r>
              <a:rPr lang="en-US" dirty="0"/>
              <a:t>It </a:t>
            </a:r>
            <a:r>
              <a:rPr lang="en-US" b="1" dirty="0" smtClean="0"/>
              <a:t>DOES</a:t>
            </a:r>
            <a:r>
              <a:rPr lang="en-US" dirty="0" smtClean="0"/>
              <a:t> mean </a:t>
            </a:r>
            <a:r>
              <a:rPr lang="en-US" dirty="0"/>
              <a:t>that it is distinguished from the others as its own separate </a:t>
            </a:r>
            <a:r>
              <a:rPr lang="en-US" dirty="0" smtClean="0"/>
              <a:t>act: The Lord’s Supper (1 Cor. 11:20)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7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636"/>
            <a:ext cx="8153400" cy="138300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en-US" sz="2400" dirty="0"/>
              <a:t>Acts </a:t>
            </a:r>
            <a:r>
              <a:rPr lang="en-US" sz="2400" dirty="0" smtClean="0"/>
              <a:t>2:46, </a:t>
            </a:r>
            <a:r>
              <a:rPr lang="en-US" sz="2400" dirty="0"/>
              <a:t>“So continuing daily with one accord in the temple, and </a:t>
            </a:r>
            <a:r>
              <a:rPr lang="en-US" sz="2400" u="sng" dirty="0"/>
              <a:t>breaking bread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from house to house</a:t>
            </a:r>
            <a:r>
              <a:rPr lang="en-US" sz="2400" dirty="0"/>
              <a:t>, they ate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their food </a:t>
            </a:r>
            <a:r>
              <a:rPr lang="en-US" sz="2400" dirty="0"/>
              <a:t>with gladness and simplicity of </a:t>
            </a:r>
            <a:r>
              <a:rPr lang="en-US" sz="2400" dirty="0" smtClean="0"/>
              <a:t>heart”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Rockwell Extra Bold" panose="02060903040505020403" pitchFamily="18" charset="0"/>
              </a:rPr>
              <a:t>Does Acts 2:46 authorize a church kitchen?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/>
              <a:t>No mention of such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/>
              <a:t>No example of such</a:t>
            </a:r>
          </a:p>
          <a:p>
            <a:pPr lvl="1">
              <a:buFont typeface="Wingdings" pitchFamily="2" charset="2"/>
              <a:buChar char="§"/>
            </a:pPr>
            <a:r>
              <a:rPr lang="en-US" sz="3200" dirty="0" smtClean="0"/>
              <a:t>No necessary implication of such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5273695"/>
            <a:ext cx="8153400" cy="150810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en-US" sz="3200" dirty="0"/>
              <a:t>They continued daily with one accord in </a:t>
            </a:r>
            <a:r>
              <a:rPr lang="en-US" sz="3200" dirty="0" smtClean="0"/>
              <a:t>the</a:t>
            </a:r>
          </a:p>
          <a:p>
            <a:pPr marL="457200" indent="-457200"/>
            <a:r>
              <a:rPr lang="en-US" sz="3200" dirty="0" smtClean="0"/>
              <a:t>temple—for worship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Suitable </a:t>
            </a:r>
            <a:r>
              <a:rPr lang="en-US" sz="2800" dirty="0"/>
              <a:t>for 3000 people to assemble (2:41)</a:t>
            </a:r>
          </a:p>
        </p:txBody>
      </p:sp>
    </p:spTree>
    <p:extLst>
      <p:ext uri="{BB962C8B-B14F-4D97-AF65-F5344CB8AC3E}">
        <p14:creationId xmlns:p14="http://schemas.microsoft.com/office/powerpoint/2010/main" val="18939327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636"/>
            <a:ext cx="8153400" cy="138300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1"/>
            <a:r>
              <a:rPr lang="en-US" sz="2400" dirty="0"/>
              <a:t>Acts </a:t>
            </a:r>
            <a:r>
              <a:rPr lang="en-US" sz="2400" dirty="0" smtClean="0"/>
              <a:t>2:46, </a:t>
            </a:r>
            <a:r>
              <a:rPr lang="en-US" sz="2400" dirty="0"/>
              <a:t>“So continuing daily with one accord in the temple, and </a:t>
            </a:r>
            <a:r>
              <a:rPr lang="en-US" sz="2400" u="sng" dirty="0"/>
              <a:t>breaking bread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from house to house</a:t>
            </a:r>
            <a:r>
              <a:rPr lang="en-US" sz="2400" dirty="0"/>
              <a:t>, they ate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their food </a:t>
            </a:r>
            <a:r>
              <a:rPr lang="en-US" sz="2400" dirty="0"/>
              <a:t>with gladness and simplicity of </a:t>
            </a:r>
            <a:r>
              <a:rPr lang="en-US" sz="2400" dirty="0" smtClean="0"/>
              <a:t>heart”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3200" dirty="0" smtClean="0">
                <a:latin typeface="Rockwell Extra Bold" panose="02060903040505020403" pitchFamily="18" charset="0"/>
              </a:rPr>
              <a:t>Breaking bread was from “house to house”</a:t>
            </a:r>
          </a:p>
          <a:p>
            <a:pPr marL="1314450" lvl="2" indent="-457200"/>
            <a:r>
              <a:rPr lang="en-US" sz="2800" dirty="0" smtClean="0"/>
              <a:t>Distinct from the bread in 2:42, viz., “</a:t>
            </a:r>
            <a:r>
              <a:rPr lang="en-US" sz="2800" dirty="0" smtClean="0">
                <a:solidFill>
                  <a:srgbClr val="FFC000"/>
                </a:solidFill>
              </a:rPr>
              <a:t>their food</a:t>
            </a:r>
            <a:r>
              <a:rPr lang="en-US" sz="2800" dirty="0" smtClean="0"/>
              <a:t>” versus “Lord’s Supper” </a:t>
            </a:r>
            <a:br>
              <a:rPr lang="en-US" sz="2800" dirty="0" smtClean="0"/>
            </a:br>
            <a:r>
              <a:rPr lang="en-US" sz="2800" dirty="0" smtClean="0"/>
              <a:t>(1 Cor. 11:20, 22)</a:t>
            </a:r>
          </a:p>
          <a:p>
            <a:pPr marL="1314450" lvl="2" indent="-457200"/>
            <a:r>
              <a:rPr lang="en-US" sz="2800" dirty="0" smtClean="0"/>
              <a:t>Shows there was not a place built by the church to house such a work to eat </a:t>
            </a:r>
            <a:r>
              <a:rPr lang="en-US" sz="2800" dirty="0" smtClean="0">
                <a:solidFill>
                  <a:srgbClr val="FFC000"/>
                </a:solidFill>
              </a:rPr>
              <a:t>“from house to house”</a:t>
            </a:r>
          </a:p>
          <a:p>
            <a:pPr marL="1314450" lvl="2" indent="-457200"/>
            <a:r>
              <a:rPr lang="en-US" sz="2800" dirty="0" smtClean="0"/>
              <a:t>The very passage proponents use in support of a “church kitchen” and an “eating hall” actually denies both!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5341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4000" dirty="0" smtClean="0">
                <a:latin typeface="Rockwell Extra Bold" panose="02060903040505020403" pitchFamily="18" charset="0"/>
              </a:rPr>
              <a:t>If </a:t>
            </a:r>
            <a:r>
              <a:rPr lang="en-US" dirty="0" smtClean="0">
                <a:solidFill>
                  <a:schemeClr val="tx1"/>
                </a:solidFill>
                <a:latin typeface="Rockwell Extra Bold" panose="02060903040505020403" pitchFamily="18" charset="0"/>
              </a:rPr>
              <a:t>A PASSAGE </a:t>
            </a:r>
            <a:r>
              <a:rPr lang="en-US" sz="4000" dirty="0" smtClean="0">
                <a:latin typeface="Rockwell Extra Bold" panose="02060903040505020403" pitchFamily="18" charset="0"/>
              </a:rPr>
              <a:t>Existed Like</a:t>
            </a:r>
            <a:endParaRPr lang="en-US" sz="4000" dirty="0"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“What</a:t>
            </a:r>
            <a:r>
              <a:rPr lang="en-US" dirty="0"/>
              <a:t>! Do you not have </a:t>
            </a:r>
            <a:r>
              <a:rPr lang="en-US" dirty="0" smtClean="0"/>
              <a:t>church buildings to </a:t>
            </a:r>
            <a:r>
              <a:rPr lang="en-US" dirty="0"/>
              <a:t>eat and drink in</a:t>
            </a:r>
            <a:r>
              <a:rPr lang="en-US" dirty="0" smtClean="0"/>
              <a:t>?”</a:t>
            </a:r>
          </a:p>
          <a:p>
            <a:pPr>
              <a:buFont typeface="Courier New" pitchFamily="49" charset="0"/>
              <a:buChar char="o"/>
            </a:pPr>
            <a:r>
              <a:rPr lang="en-US" dirty="0"/>
              <a:t>“But if anyone is hungry, let him eat </a:t>
            </a:r>
            <a:r>
              <a:rPr lang="en-US" dirty="0" smtClean="0"/>
              <a:t>in the fellowship hall”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But rather we read: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“for the kingdom of God is not eating and </a:t>
            </a:r>
            <a:r>
              <a:rPr lang="en-US" dirty="0" smtClean="0"/>
              <a:t>drinking…” (Rom. 14:17)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“What! Do you not have </a:t>
            </a:r>
            <a:r>
              <a:rPr lang="en-US" dirty="0">
                <a:solidFill>
                  <a:srgbClr val="FFC000"/>
                </a:solidFill>
              </a:rPr>
              <a:t>houses</a:t>
            </a:r>
            <a:r>
              <a:rPr lang="en-US" dirty="0"/>
              <a:t> to eat and drink in? Or do you despise the church of God and shame those who have nothing? </a:t>
            </a:r>
            <a:r>
              <a:rPr lang="en-US" dirty="0" smtClean="0"/>
              <a:t>…” </a:t>
            </a:r>
            <a:br>
              <a:rPr lang="en-US" dirty="0" smtClean="0"/>
            </a:br>
            <a:r>
              <a:rPr lang="en-US" dirty="0" smtClean="0"/>
              <a:t>(1 Cor. 11:22)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“But if anyone is hungry, let him eat at </a:t>
            </a:r>
            <a:r>
              <a:rPr lang="en-US" dirty="0" smtClean="0">
                <a:solidFill>
                  <a:srgbClr val="FFC000"/>
                </a:solidFill>
              </a:rPr>
              <a:t>home</a:t>
            </a:r>
            <a:r>
              <a:rPr lang="en-US" dirty="0" smtClean="0"/>
              <a:t>…” (1 Cor. 11:34)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3889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</a:p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Architectural Beauty</a:t>
            </a:r>
          </a:p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Friends and Relatives</a:t>
            </a:r>
          </a:p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 of membership</a:t>
            </a:r>
          </a:p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Activities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000" y="2590800"/>
            <a:ext cx="3597803" cy="214884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95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lIns="182880" tIns="91440" rIns="182880" bIns="9144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AVOID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THESE</a:t>
            </a:r>
            <a:endParaRPr lang="en-US" sz="2400" b="1" dirty="0">
              <a:ln w="1270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CHURCH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sz="4000" spc="0" dirty="0" smtClean="0">
                <a:latin typeface="Rockwell Extra Bold" panose="02060903040505020403" pitchFamily="18" charset="0"/>
              </a:rPr>
              <a:t>NOT</a:t>
            </a:r>
            <a:r>
              <a:rPr lang="en-US" sz="4000" dirty="0" smtClean="0"/>
              <a:t> </a:t>
            </a:r>
            <a:r>
              <a:rPr lang="en-US" dirty="0" smtClean="0"/>
              <a:t>To Select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5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Location</a:t>
            </a:r>
          </a:p>
          <a:p>
            <a:pPr lvl="1"/>
            <a:r>
              <a:rPr lang="en-US" sz="3200" dirty="0" smtClean="0"/>
              <a:t>Car dealership? </a:t>
            </a:r>
          </a:p>
          <a:p>
            <a:pPr lvl="1"/>
            <a:r>
              <a:rPr lang="en-US" sz="3200" dirty="0" smtClean="0"/>
              <a:t>Employment?</a:t>
            </a:r>
          </a:p>
          <a:p>
            <a:pPr lvl="1"/>
            <a:r>
              <a:rPr lang="en-US" sz="3200" dirty="0" smtClean="0"/>
              <a:t>Marry a person?</a:t>
            </a:r>
          </a:p>
          <a:p>
            <a:pPr lvl="1"/>
            <a:r>
              <a:rPr lang="en-US" sz="3200" dirty="0" smtClean="0"/>
              <a:t>Doctor?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997" y="518160"/>
            <a:ext cx="3140603" cy="1310640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lIns="182880" tIns="91440" rIns="182880" bIns="9144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AVOID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THESE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2983" y="2248614"/>
            <a:ext cx="4643817" cy="646986"/>
          </a:xfrm>
          <a:prstGeom prst="wedgeRoundRectCallout">
            <a:avLst>
              <a:gd name="adj1" fmla="val -78264"/>
              <a:gd name="adj2" fmla="val -38788"/>
              <a:gd name="adj3" fmla="val 16667"/>
            </a:avLst>
          </a:prstGeom>
          <a:solidFill>
            <a:srgbClr val="CC66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“right around the corner”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11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" t="5108" r="1251" b="7590"/>
          <a:stretch/>
        </p:blipFill>
        <p:spPr bwMode="auto">
          <a:xfrm>
            <a:off x="457200" y="1752600"/>
            <a:ext cx="8229600" cy="4138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1" name="Picture 3" descr="C:\Users\Steven\AppData\Local\Microsoft\Windows\Temporary Internet Files\Content.IE5\NCW3JGXX\thumb%20tack%202%20plain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03" y="1447800"/>
            <a:ext cx="114670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491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5422531"/>
            <a:ext cx="4267200" cy="1446550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"God, who made the world and everything in </a:t>
            </a:r>
            <a:r>
              <a:rPr lang="en-US" sz="2200" b="1" dirty="0" smtClean="0">
                <a:solidFill>
                  <a:schemeClr val="bg1"/>
                </a:solidFill>
              </a:rPr>
              <a:t>it…does </a:t>
            </a:r>
            <a:r>
              <a:rPr lang="en-US" sz="2200" b="1" dirty="0">
                <a:solidFill>
                  <a:schemeClr val="bg1"/>
                </a:solidFill>
              </a:rPr>
              <a:t>not dwell in temples made with </a:t>
            </a:r>
            <a:r>
              <a:rPr lang="en-US" sz="2200" b="1" dirty="0" smtClean="0">
                <a:solidFill>
                  <a:schemeClr val="bg1"/>
                </a:solidFill>
              </a:rPr>
              <a:t>hands” (Acts 17:24)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 rot="16200000">
            <a:off x="5143333" y="5663481"/>
            <a:ext cx="1066800" cy="1322237"/>
          </a:xfrm>
          <a:prstGeom prst="upArrow">
            <a:avLst/>
          </a:prstGeom>
          <a:solidFill>
            <a:srgbClr val="CC66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Architectural Beauty</a:t>
            </a:r>
          </a:p>
        </p:txBody>
      </p:sp>
      <p:sp>
        <p:nvSpPr>
          <p:cNvPr id="8" name="Up Arrow 7"/>
          <p:cNvSpPr/>
          <p:nvPr/>
        </p:nvSpPr>
        <p:spPr>
          <a:xfrm rot="18925010">
            <a:off x="5155842" y="4665794"/>
            <a:ext cx="1066800" cy="132223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64341" y="4332982"/>
            <a:ext cx="2715808" cy="1839218"/>
            <a:chOff x="5964341" y="4332982"/>
            <a:chExt cx="2715808" cy="1839218"/>
          </a:xfrm>
        </p:grpSpPr>
        <p:sp>
          <p:nvSpPr>
            <p:cNvPr id="4" name="Up Arrow 3"/>
            <p:cNvSpPr/>
            <p:nvPr/>
          </p:nvSpPr>
          <p:spPr>
            <a:xfrm>
              <a:off x="6285925" y="4332982"/>
              <a:ext cx="1066800" cy="83820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964341" y="5094982"/>
              <a:ext cx="2715808" cy="10772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Berlin Sans FB" panose="020E0602020502020306" pitchFamily="34" charset="0"/>
                </a:rPr>
                <a:t>The Church</a:t>
              </a:r>
            </a:p>
            <a:p>
              <a:pPr algn="ctr"/>
              <a:r>
                <a:rPr lang="en-US" sz="3200" dirty="0" smtClean="0">
                  <a:latin typeface="Berlin Sans FB" panose="020E0602020502020306" pitchFamily="34" charset="0"/>
                </a:rPr>
                <a:t>(people)</a:t>
              </a:r>
              <a:endParaRPr lang="en-US" sz="3200" dirty="0">
                <a:latin typeface="Berlin Sans FB" panose="020E0602020502020306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3424" y="3048000"/>
            <a:ext cx="3010475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chemeClr val="bg1"/>
                </a:solidFill>
              </a:rPr>
              <a:t>Fears (Acts 5:11)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chemeClr val="bg1"/>
                </a:solidFill>
              </a:rPr>
              <a:t>Ears (Acts 11:22)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chemeClr val="bg1"/>
                </a:solidFill>
              </a:rPr>
              <a:t>Prayers (Acts 12:5)</a:t>
            </a:r>
            <a:endParaRPr lang="en-US" sz="2400" spc="-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048000"/>
            <a:ext cx="4267200" cy="236988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3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Ephesians 5:22ff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chemeClr val="bg1"/>
                </a:solidFill>
              </a:rPr>
              <a:t>Christ as loving head and savior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chemeClr val="bg1"/>
                </a:solidFill>
              </a:rPr>
              <a:t>The church as the baptized, saved, subjective, nourished an cherished, members</a:t>
            </a:r>
            <a:endParaRPr lang="en-US" sz="2400" spc="-1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64341" y="5587425"/>
            <a:ext cx="2715808" cy="584775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(saved people)</a:t>
            </a:r>
            <a:endParaRPr lang="en-US" sz="3200" dirty="0">
              <a:latin typeface="Berlin Sans FB" panose="020E0602020502020306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997" y="518160"/>
            <a:ext cx="3140603" cy="1310640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lIns="182880" tIns="91440" rIns="182880" bIns="9144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AVOID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THESE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64341" y="6172200"/>
            <a:ext cx="2715808" cy="584775"/>
          </a:xfrm>
          <a:prstGeom prst="rect">
            <a:avLst/>
          </a:prstGeom>
          <a:solidFill>
            <a:srgbClr val="CC66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erlin Sans FB" panose="020E0602020502020306" pitchFamily="34" charset="0"/>
              </a:rPr>
              <a:t>(not building)</a:t>
            </a:r>
            <a:endParaRPr lang="en-US" sz="3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0257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8" grpId="0" animBg="1"/>
      <p:bldP spid="5" grpId="0" animBg="1"/>
      <p:bldP spid="6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Architectural Beauty</a:t>
            </a:r>
          </a:p>
          <a:p>
            <a:r>
              <a:rPr lang="en-US" dirty="0" smtClean="0"/>
              <a:t>Friends and Relatives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894065" y="4332982"/>
            <a:ext cx="3889205" cy="1839218"/>
            <a:chOff x="4894065" y="4332982"/>
            <a:chExt cx="3889205" cy="1839218"/>
          </a:xfrm>
        </p:grpSpPr>
        <p:sp>
          <p:nvSpPr>
            <p:cNvPr id="4" name="Up Arrow 3"/>
            <p:cNvSpPr/>
            <p:nvPr/>
          </p:nvSpPr>
          <p:spPr>
            <a:xfrm>
              <a:off x="6285925" y="4332982"/>
              <a:ext cx="1066800" cy="83820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94065" y="5094982"/>
              <a:ext cx="3889205" cy="10772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  <a:latin typeface="Berlin Sans FB" panose="020E0602020502020306" pitchFamily="34" charset="0"/>
                </a:rPr>
                <a:t>Friendship With Christ</a:t>
              </a:r>
            </a:p>
            <a:p>
              <a:pPr algn="ctr"/>
              <a:r>
                <a:rPr lang="en-US" sz="3200" dirty="0" smtClean="0">
                  <a:solidFill>
                    <a:srgbClr val="FFFFFF"/>
                  </a:solidFill>
                  <a:latin typeface="Berlin Sans FB" panose="020E0602020502020306" pitchFamily="34" charset="0"/>
                </a:rPr>
                <a:t>Is What Matters!</a:t>
              </a:r>
              <a:endParaRPr lang="en-US" sz="3200" dirty="0">
                <a:solidFill>
                  <a:srgbClr val="FFFFFF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3424" y="2404408"/>
            <a:ext cx="3010475" cy="1938992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rgbClr val="FFFFFF"/>
                </a:solidFill>
              </a:rPr>
              <a:t>John 7:3-5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rgbClr val="FFFFFF"/>
                </a:solidFill>
              </a:rPr>
              <a:t>Luke 6:20-26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rgbClr val="FFFFFF"/>
                </a:solidFill>
              </a:rPr>
              <a:t>Matthew 10:34-36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rgbClr val="FFFFFF"/>
                </a:solidFill>
              </a:rPr>
              <a:t>Matthew 12:46-50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rgbClr val="FFFFFF"/>
                </a:solidFill>
              </a:rPr>
              <a:t>John 15:14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997" y="518160"/>
            <a:ext cx="3140603" cy="1310640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lIns="182880" tIns="91440" rIns="182880" bIns="9144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AVOID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THESE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9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Architectural Beauty</a:t>
            </a:r>
          </a:p>
          <a:p>
            <a:r>
              <a:rPr lang="en-US" dirty="0" smtClean="0"/>
              <a:t>Friends and Relatives</a:t>
            </a:r>
          </a:p>
          <a:p>
            <a:r>
              <a:rPr lang="en-US" dirty="0" smtClean="0"/>
              <a:t>Size of membership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89770" y="4332982"/>
            <a:ext cx="2497799" cy="1839218"/>
            <a:chOff x="5589770" y="4332982"/>
            <a:chExt cx="2497799" cy="1839218"/>
          </a:xfrm>
        </p:grpSpPr>
        <p:sp>
          <p:nvSpPr>
            <p:cNvPr id="4" name="Up Arrow 3"/>
            <p:cNvSpPr/>
            <p:nvPr/>
          </p:nvSpPr>
          <p:spPr>
            <a:xfrm>
              <a:off x="6285925" y="4332982"/>
              <a:ext cx="1066800" cy="838200"/>
            </a:xfrm>
            <a:prstGeom prst="up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89770" y="5094982"/>
              <a:ext cx="2497799" cy="10772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  <a:latin typeface="Berlin Sans FB" panose="020E0602020502020306" pitchFamily="34" charset="0"/>
                </a:rPr>
                <a:t>Size Does Not</a:t>
              </a:r>
              <a:br>
                <a:rPr lang="en-US" sz="3200" dirty="0" smtClean="0">
                  <a:solidFill>
                    <a:srgbClr val="FFFFFF"/>
                  </a:solidFill>
                  <a:latin typeface="Berlin Sans FB" panose="020E0602020502020306" pitchFamily="34" charset="0"/>
                </a:rPr>
              </a:br>
              <a:r>
                <a:rPr lang="en-US" sz="3200" dirty="0" smtClean="0">
                  <a:solidFill>
                    <a:srgbClr val="FFFFFF"/>
                  </a:solidFill>
                  <a:latin typeface="Berlin Sans FB" panose="020E0602020502020306" pitchFamily="34" charset="0"/>
                </a:rPr>
                <a:t>Make Right!</a:t>
              </a:r>
              <a:endParaRPr lang="en-US" sz="3200" dirty="0">
                <a:solidFill>
                  <a:srgbClr val="FFFFFF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3424" y="2404408"/>
            <a:ext cx="3010475" cy="1938992"/>
          </a:xfrm>
          <a:prstGeom prst="rect">
            <a:avLst/>
          </a:prstGeom>
          <a:solidFill>
            <a:srgbClr val="CC66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rgbClr val="FFFFFF"/>
                </a:solidFill>
              </a:rPr>
              <a:t>1 Samuel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rgbClr val="FFFFFF"/>
                </a:solidFill>
              </a:rPr>
              <a:t>Judges 8:4,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rgbClr val="FFFFFF"/>
                </a:solidFill>
              </a:rPr>
              <a:t>Matthew 7:13, 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rgbClr val="FFFFFF"/>
                </a:solidFill>
              </a:rPr>
              <a:t>1 Peter 3:20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100" dirty="0" smtClean="0">
                <a:solidFill>
                  <a:srgbClr val="FFFFFF"/>
                </a:solidFill>
              </a:rPr>
              <a:t>Exodus 23:2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997" y="518160"/>
            <a:ext cx="3140603" cy="1310640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lIns="182880" tIns="91440" rIns="182880" bIns="9144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AVOID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THESE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90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Architectural Beauty</a:t>
            </a:r>
          </a:p>
          <a:p>
            <a:r>
              <a:rPr lang="en-US" dirty="0" smtClean="0"/>
              <a:t>Friends and Relatives</a:t>
            </a:r>
          </a:p>
          <a:p>
            <a:r>
              <a:rPr lang="en-US" dirty="0" smtClean="0"/>
              <a:t>Size of membership</a:t>
            </a:r>
          </a:p>
          <a:p>
            <a:r>
              <a:rPr lang="en-US" dirty="0" smtClean="0"/>
              <a:t>Social Activities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6997" y="4332982"/>
            <a:ext cx="7826902" cy="1839218"/>
            <a:chOff x="516996" y="4332982"/>
            <a:chExt cx="7826903" cy="1839218"/>
          </a:xfrm>
        </p:grpSpPr>
        <p:sp>
          <p:nvSpPr>
            <p:cNvPr id="4" name="Up Arrow 3"/>
            <p:cNvSpPr/>
            <p:nvPr/>
          </p:nvSpPr>
          <p:spPr>
            <a:xfrm>
              <a:off x="6285925" y="4332982"/>
              <a:ext cx="1066800" cy="838200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16996" y="5094982"/>
              <a:ext cx="7826903" cy="10772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FFFFFF"/>
                  </a:solidFill>
                  <a:latin typeface="Berlin Sans FB" panose="020E0602020502020306" pitchFamily="34" charset="0"/>
                </a:rPr>
                <a:t>Where is the authority for the church to engage in social and recreational activities?</a:t>
              </a:r>
              <a:endParaRPr lang="en-US" sz="3200" dirty="0">
                <a:solidFill>
                  <a:srgbClr val="FFFFFF"/>
                </a:solidFill>
                <a:latin typeface="Berlin Sans FB" panose="020E0602020502020306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3424" y="1676400"/>
            <a:ext cx="3010475" cy="267765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pc="-100" dirty="0" smtClean="0">
                <a:solidFill>
                  <a:srgbClr val="FFFFFF"/>
                </a:solidFill>
              </a:rPr>
              <a:t>“And </a:t>
            </a:r>
            <a:r>
              <a:rPr lang="en-US" sz="2400" spc="-100" dirty="0">
                <a:solidFill>
                  <a:srgbClr val="FFFFFF"/>
                </a:solidFill>
              </a:rPr>
              <a:t>whatever you do in word or deed, do all in the name of the Lord Jesus, giving thanks to God the Father through </a:t>
            </a:r>
            <a:r>
              <a:rPr lang="en-US" sz="2400" spc="-100" dirty="0" smtClean="0">
                <a:solidFill>
                  <a:srgbClr val="FFFFFF"/>
                </a:solidFill>
              </a:rPr>
              <a:t>Him” (Col. 3:17)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997" y="518160"/>
            <a:ext cx="3140603" cy="1310640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lIns="182880" tIns="91440" rIns="182880" bIns="9144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AVOID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THESE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74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Oval 5"/>
          <p:cNvSpPr>
            <a:spLocks noChangeArrowheads="1"/>
          </p:cNvSpPr>
          <p:nvPr/>
        </p:nvSpPr>
        <p:spPr bwMode="auto">
          <a:xfrm>
            <a:off x="304800" y="1828800"/>
            <a:ext cx="4114800" cy="9906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Command</a:t>
            </a:r>
          </a:p>
        </p:txBody>
      </p:sp>
      <p:sp>
        <p:nvSpPr>
          <p:cNvPr id="146438" name="Oval 6"/>
          <p:cNvSpPr>
            <a:spLocks noChangeArrowheads="1"/>
          </p:cNvSpPr>
          <p:nvPr/>
        </p:nvSpPr>
        <p:spPr bwMode="auto">
          <a:xfrm>
            <a:off x="304800" y="2933700"/>
            <a:ext cx="4114800" cy="9906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</a:t>
            </a:r>
          </a:p>
        </p:txBody>
      </p:sp>
      <p:sp>
        <p:nvSpPr>
          <p:cNvPr id="146439" name="Oval 7"/>
          <p:cNvSpPr>
            <a:spLocks noChangeArrowheads="1"/>
          </p:cNvSpPr>
          <p:nvPr/>
        </p:nvSpPr>
        <p:spPr bwMode="auto">
          <a:xfrm>
            <a:off x="304800" y="4038600"/>
            <a:ext cx="4114800" cy="990600"/>
          </a:xfrm>
          <a:prstGeom prst="ellipse">
            <a:avLst/>
          </a:prstGeom>
          <a:solidFill>
            <a:srgbClr val="CC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Necessary</a:t>
            </a:r>
          </a:p>
          <a:p>
            <a:pPr algn="ctr"/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Inference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4114800" y="685800"/>
            <a:ext cx="1709738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0500" b="1">
                <a:latin typeface="Times New Roman" pitchFamily="18" charset="0"/>
              </a:rPr>
              <a:t>}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5486400" y="2209800"/>
            <a:ext cx="32766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To authorize the church to arrange / support a common meal for social and recreational </a:t>
            </a:r>
            <a:r>
              <a:rPr lang="en-US" sz="2800" dirty="0" smtClean="0"/>
              <a:t>purposes</a:t>
            </a:r>
            <a:endParaRPr lang="en-US" sz="2800" dirty="0"/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762000" y="5334000"/>
            <a:ext cx="7315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 Extra Bold" panose="02060903040505020403" pitchFamily="18" charset="0"/>
              </a:rPr>
              <a:t>If there is, where is the passage?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997" y="518160"/>
            <a:ext cx="3140603" cy="624840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400" b="1" spc="300" dirty="0" smtClean="0">
                <a:ln w="12700">
                  <a:solidFill>
                    <a:srgbClr val="000000"/>
                  </a:solidFill>
                  <a:prstDash val="solid"/>
                </a:ln>
                <a:solidFill>
                  <a:schemeClr val="accent2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panose="02060903040505020403" pitchFamily="18" charset="0"/>
              </a:rPr>
              <a:t>Authority</a:t>
            </a:r>
            <a:endParaRPr lang="en-US" sz="2400" b="1" spc="300" dirty="0">
              <a:ln w="12700">
                <a:solidFill>
                  <a:srgbClr val="000000"/>
                </a:solidFill>
                <a:prstDash val="solid"/>
              </a:ln>
              <a:solidFill>
                <a:schemeClr val="accent2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46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0" grpId="0"/>
      <p:bldP spid="146441" grpId="0"/>
      <p:bldP spid="14644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1027</Words>
  <Application>Microsoft Office PowerPoint</Application>
  <PresentationFormat>On-screen Show (4:3)</PresentationFormat>
  <Paragraphs>170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Arial</vt:lpstr>
      <vt:lpstr>Wingdings</vt:lpstr>
      <vt:lpstr>rayando</vt:lpstr>
      <vt:lpstr>Calibri</vt:lpstr>
      <vt:lpstr>Rockwell</vt:lpstr>
      <vt:lpstr>Berlin Sans FB</vt:lpstr>
      <vt:lpstr>Tahoma</vt:lpstr>
      <vt:lpstr>Courier New</vt:lpstr>
      <vt:lpstr>Times New Roman</vt:lpstr>
      <vt:lpstr>Berlin Sans FB Demi</vt:lpstr>
      <vt:lpstr>Rockwell Extra Bold</vt:lpstr>
      <vt:lpstr>Default Design</vt:lpstr>
      <vt:lpstr>Custom Design</vt:lpstr>
      <vt:lpstr>1_Custom Design</vt:lpstr>
      <vt:lpstr>Slit</vt:lpstr>
      <vt:lpstr>2_Custom Design</vt:lpstr>
      <vt:lpstr>A CHURCH</vt:lpstr>
      <vt:lpstr>A 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might respond…</vt:lpstr>
      <vt:lpstr>Acts 2:42, “And they continued steadfastly in the apostles’ doctrine and fellowship, in the breaking of bread, and in prayers.”</vt:lpstr>
      <vt:lpstr>Acts 2:42, “And they continued steadfastly in the apostles’ doctrine and fellowship, in the breaking of bread, and in prayers.”</vt:lpstr>
      <vt:lpstr>Acts 2:42, “And they continued steadfastly in the apostles’ doctrine and fellowship, in the breaking of bread, and in prayers.”</vt:lpstr>
      <vt:lpstr>Acts 2:46, “So continuing daily with one accord in the temple, and breaking bread from house to house, they ate their food with gladness and simplicity of heart”</vt:lpstr>
      <vt:lpstr>Acts 2:46, “So continuing daily with one accord in the temple, and breaking bread from house to house, they ate their food with gladness and simplicity of heart”</vt:lpstr>
      <vt:lpstr>If A PASSAGE Existed Like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Bailey</dc:creator>
  <cp:lastModifiedBy>Steven J. Wallace</cp:lastModifiedBy>
  <cp:revision>82</cp:revision>
  <dcterms:created xsi:type="dcterms:W3CDTF">2006-01-01T02:56:11Z</dcterms:created>
  <dcterms:modified xsi:type="dcterms:W3CDTF">2015-07-18T02:48:49Z</dcterms:modified>
</cp:coreProperties>
</file>